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32404050" cy="43205400"/>
  <p:notesSz cx="7099300" cy="96012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3060" y="-240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2598" y="-96"/>
      </p:cViewPr>
      <p:guideLst>
        <p:guide orient="horz" pos="30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80060"/>
          </a:xfrm>
          <a:prstGeom prst="rect">
            <a:avLst/>
          </a:prstGeom>
        </p:spPr>
        <p:txBody>
          <a:bodyPr vert="horz" lIns="95427" tIns="47713" rIns="95427" bIns="4771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80060"/>
          </a:xfrm>
          <a:prstGeom prst="rect">
            <a:avLst/>
          </a:prstGeom>
        </p:spPr>
        <p:txBody>
          <a:bodyPr vert="horz" lIns="95427" tIns="47713" rIns="95427" bIns="47713" rtlCol="0"/>
          <a:lstStyle>
            <a:lvl1pPr algn="r">
              <a:defRPr sz="1300"/>
            </a:lvl1pPr>
          </a:lstStyle>
          <a:p>
            <a:fld id="{B2102327-EAFD-4643-99A2-45BF0B5CB357}" type="datetimeFigureOut">
              <a:rPr lang="pt-PT" smtClean="0"/>
              <a:t>05-02-2015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076363" cy="480060"/>
          </a:xfrm>
          <a:prstGeom prst="rect">
            <a:avLst/>
          </a:prstGeom>
        </p:spPr>
        <p:txBody>
          <a:bodyPr vert="horz" lIns="95427" tIns="47713" rIns="95427" bIns="4771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1294" y="9119474"/>
            <a:ext cx="3076363" cy="480060"/>
          </a:xfrm>
          <a:prstGeom prst="rect">
            <a:avLst/>
          </a:prstGeom>
        </p:spPr>
        <p:txBody>
          <a:bodyPr vert="horz" lIns="95427" tIns="47713" rIns="95427" bIns="47713" rtlCol="0" anchor="b"/>
          <a:lstStyle>
            <a:lvl1pPr algn="r">
              <a:defRPr sz="1300"/>
            </a:lvl1pPr>
          </a:lstStyle>
          <a:p>
            <a:fld id="{8E26D444-BCC9-4477-85D8-F6758268FC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854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8338" y="4536804"/>
            <a:ext cx="30315368" cy="38884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80346" y="9217324"/>
            <a:ext cx="30243360" cy="3024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215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</a:t>
            </a:r>
            <a:endParaRPr lang="pt-BR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idx="10"/>
          </p:nvPr>
        </p:nvSpPr>
        <p:spPr>
          <a:xfrm>
            <a:off x="1008337" y="13249772"/>
            <a:ext cx="30315368" cy="27147016"/>
          </a:xfrm>
          <a:prstGeom prst="rect">
            <a:avLst/>
          </a:prstGeom>
        </p:spPr>
        <p:txBody>
          <a:bodyPr vert="horz" lIns="431893" tIns="215942" rIns="431893" bIns="215942" rtlCol="0">
            <a:normAutofit/>
          </a:bodyPr>
          <a:lstStyle/>
          <a:p>
            <a:pPr lvl="0"/>
            <a:r>
              <a:rPr lang="pt-BR" dirty="0" smtClean="0"/>
              <a:t>Clique para editar os estilos do texto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4468268"/>
            <a:ext cx="29163645" cy="7200900"/>
          </a:xfrm>
          <a:prstGeom prst="rect">
            <a:avLst/>
          </a:prstGeom>
        </p:spPr>
        <p:txBody>
          <a:bodyPr vert="horz" lIns="431893" tIns="215942" rIns="431893" bIns="215942" rtlCol="0" anchor="ctr">
            <a:normAutofit/>
          </a:bodyPr>
          <a:lstStyle/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2819325"/>
            <a:ext cx="29163645" cy="28513567"/>
          </a:xfrm>
          <a:prstGeom prst="rect">
            <a:avLst/>
          </a:prstGeom>
        </p:spPr>
        <p:txBody>
          <a:bodyPr vert="horz" lIns="431893" tIns="215942" rIns="431893" bIns="215942" rtlCol="0">
            <a:normAutofit/>
          </a:bodyPr>
          <a:lstStyle/>
          <a:p>
            <a:pPr lvl="0"/>
            <a:r>
              <a:rPr lang="pt-BR" dirty="0" smtClean="0"/>
              <a:t>Clique para editar os estilos do texto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3073" cy="36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318896" rtl="0" eaLnBrk="1" latinLnBrk="0" hangingPunct="1">
        <a:spcBef>
          <a:spcPct val="0"/>
        </a:spcBef>
        <a:buNone/>
        <a:defRPr sz="12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19588" indent="-1619588" algn="l" defTabSz="43188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106" indent="-1349658" algn="l" defTabSz="4318896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624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72" indent="-1079729" algn="l" defTabSz="4318896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7520" indent="-1079729" algn="l" defTabSz="4318896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6968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6416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868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5321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448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896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344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801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7249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697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6144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5592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08338" y="4032748"/>
            <a:ext cx="30315368" cy="3888432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Limitation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progression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internal</a:t>
            </a:r>
            <a:r>
              <a:rPr lang="pt-PT" dirty="0" smtClean="0"/>
              <a:t> </a:t>
            </a:r>
            <a:r>
              <a:rPr lang="pt-PT" dirty="0" err="1" smtClean="0"/>
              <a:t>erosion</a:t>
            </a:r>
            <a:r>
              <a:rPr lang="pt-PT" dirty="0" smtClean="0"/>
              <a:t> in </a:t>
            </a:r>
            <a:r>
              <a:rPr lang="pt-PT" dirty="0" err="1" smtClean="0"/>
              <a:t>zoned</a:t>
            </a:r>
            <a:r>
              <a:rPr lang="pt-PT" dirty="0" smtClean="0"/>
              <a:t> </a:t>
            </a:r>
            <a:r>
              <a:rPr lang="pt-PT" dirty="0" err="1" smtClean="0"/>
              <a:t>dams</a:t>
            </a:r>
            <a:r>
              <a:rPr lang="pt-PT" dirty="0" smtClean="0"/>
              <a:t>: experimental </a:t>
            </a:r>
            <a:r>
              <a:rPr lang="pt-PT" dirty="0" err="1" smtClean="0"/>
              <a:t>study</a:t>
            </a:r>
            <a:endParaRPr lang="pt-PT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42960" y="7849172"/>
            <a:ext cx="30243360" cy="3024336"/>
          </a:xfrm>
        </p:spPr>
        <p:txBody>
          <a:bodyPr>
            <a:normAutofit/>
          </a:bodyPr>
          <a:lstStyle/>
          <a:p>
            <a:r>
              <a:rPr lang="pt-PT" sz="7000" b="1" dirty="0" smtClean="0">
                <a:solidFill>
                  <a:schemeClr val="tx1"/>
                </a:solidFill>
              </a:rPr>
              <a:t>Ricardo Correia dos Santos, </a:t>
            </a:r>
            <a:r>
              <a:rPr lang="pt-PT" sz="7000" b="1" dirty="0" err="1" smtClean="0">
                <a:solidFill>
                  <a:schemeClr val="tx1"/>
                </a:solidFill>
              </a:rPr>
              <a:t>Postdoctoral</a:t>
            </a:r>
            <a:r>
              <a:rPr lang="pt-PT" sz="7000" b="1" dirty="0" smtClean="0">
                <a:solidFill>
                  <a:schemeClr val="tx1"/>
                </a:solidFill>
              </a:rPr>
              <a:t> </a:t>
            </a:r>
            <a:r>
              <a:rPr lang="pt-PT" sz="7000" b="1" dirty="0" err="1" smtClean="0">
                <a:solidFill>
                  <a:schemeClr val="tx1"/>
                </a:solidFill>
              </a:rPr>
              <a:t>researcher</a:t>
            </a:r>
            <a:r>
              <a:rPr lang="pt-PT" sz="7000" b="1" dirty="0" smtClean="0">
                <a:solidFill>
                  <a:schemeClr val="tx1"/>
                </a:solidFill>
              </a:rPr>
              <a:t>, LNEC, Portugal</a:t>
            </a:r>
            <a:endParaRPr lang="pt-PT" sz="70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4281" y="9937405"/>
            <a:ext cx="15337704" cy="10081117"/>
            <a:chOff x="3131837" y="12628308"/>
            <a:chExt cx="3343368" cy="1917608"/>
          </a:xfrm>
        </p:grpSpPr>
        <p:sp>
          <p:nvSpPr>
            <p:cNvPr id="30" name="TextBox 29"/>
            <p:cNvSpPr txBox="1"/>
            <p:nvPr/>
          </p:nvSpPr>
          <p:spPr>
            <a:xfrm>
              <a:off x="3131837" y="12628308"/>
              <a:ext cx="3312369" cy="213688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70C0"/>
                  </a:solidFill>
                </a:rPr>
                <a:t>Objective of study</a:t>
              </a:r>
              <a:endParaRPr lang="en-US" sz="7000" b="1" dirty="0">
                <a:solidFill>
                  <a:srgbClr val="0070C0"/>
                </a:solidFill>
              </a:endParaRPr>
            </a:p>
          </p:txBody>
        </p:sp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106" y="13315113"/>
              <a:ext cx="3119264" cy="1176015"/>
            </a:xfrm>
            <a:prstGeom prst="rect">
              <a:avLst/>
            </a:prstGeom>
            <a:ln w="508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eft Bracket 27"/>
            <p:cNvSpPr/>
            <p:nvPr/>
          </p:nvSpPr>
          <p:spPr>
            <a:xfrm>
              <a:off x="3131837" y="12769035"/>
              <a:ext cx="863311" cy="1743394"/>
            </a:xfrm>
            <a:prstGeom prst="leftBracket">
              <a:avLst>
                <a:gd name="adj" fmla="val 0"/>
              </a:avLst>
            </a:prstGeom>
            <a:ln w="508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Left Bracket 28"/>
            <p:cNvSpPr/>
            <p:nvPr/>
          </p:nvSpPr>
          <p:spPr>
            <a:xfrm rot="10800000">
              <a:off x="5596197" y="12749872"/>
              <a:ext cx="848009" cy="1796044"/>
            </a:xfrm>
            <a:prstGeom prst="leftBracket">
              <a:avLst>
                <a:gd name="adj" fmla="val 0"/>
              </a:avLst>
            </a:prstGeom>
            <a:ln w="508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62838" y="12961790"/>
              <a:ext cx="3312367" cy="31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/>
                <a:t>What is the Influence </a:t>
              </a:r>
              <a:r>
                <a:rPr lang="en-US" sz="5000" b="1" dirty="0" smtClean="0"/>
                <a:t>of the upstream zone </a:t>
              </a:r>
              <a:r>
                <a:rPr lang="en-US" sz="5000" b="1" dirty="0" smtClean="0"/>
                <a:t>limiting </a:t>
              </a:r>
              <a:r>
                <a:rPr lang="en-US" sz="5000" b="1" dirty="0" smtClean="0"/>
                <a:t>the progression of </a:t>
              </a:r>
              <a:r>
                <a:rPr lang="en-US" sz="5000" b="1" dirty="0" smtClean="0"/>
                <a:t>erosion?</a:t>
              </a:r>
              <a:endParaRPr lang="en-US" sz="5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0265" y="20450573"/>
            <a:ext cx="15330368" cy="10683914"/>
            <a:chOff x="2123738" y="2350704"/>
            <a:chExt cx="3312363" cy="2264460"/>
          </a:xfrm>
        </p:grpSpPr>
        <p:pic>
          <p:nvPicPr>
            <p:cNvPr id="35" name="Picture 18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503" t="18103" r="5663" b="9987"/>
            <a:stretch/>
          </p:blipFill>
          <p:spPr bwMode="auto">
            <a:xfrm>
              <a:off x="4127060" y="3785617"/>
              <a:ext cx="1260000" cy="810285"/>
            </a:xfrm>
            <a:prstGeom prst="rect">
              <a:avLst/>
            </a:prstGeom>
            <a:ln w="50800"/>
          </p:spPr>
        </p:pic>
        <p:sp>
          <p:nvSpPr>
            <p:cNvPr id="36" name="Left Bracket 35"/>
            <p:cNvSpPr/>
            <p:nvPr/>
          </p:nvSpPr>
          <p:spPr>
            <a:xfrm>
              <a:off x="2154000" y="2461538"/>
              <a:ext cx="856569" cy="2153626"/>
            </a:xfrm>
            <a:prstGeom prst="leftBracket">
              <a:avLst>
                <a:gd name="adj" fmla="val 0"/>
              </a:avLst>
            </a:prstGeom>
            <a:ln w="508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Left Bracket 36"/>
            <p:cNvSpPr/>
            <p:nvPr/>
          </p:nvSpPr>
          <p:spPr>
            <a:xfrm rot="10800000">
              <a:off x="4597530" y="2461536"/>
              <a:ext cx="838563" cy="2153625"/>
            </a:xfrm>
            <a:prstGeom prst="leftBracket">
              <a:avLst>
                <a:gd name="adj" fmla="val 0"/>
              </a:avLst>
            </a:prstGeom>
            <a:ln w="508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23738" y="2350704"/>
              <a:ext cx="3312363" cy="2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70C0"/>
                  </a:solidFill>
                </a:rPr>
                <a:t>Laboratory device</a:t>
              </a:r>
              <a:endParaRPr lang="en-US" sz="7000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92432" y="2837019"/>
              <a:ext cx="1152041" cy="195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/>
                <a:t>Developed test cell</a:t>
              </a:r>
              <a:endParaRPr lang="en-US" sz="5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 rot="2926272">
              <a:off x="3573249" y="3665336"/>
              <a:ext cx="624033" cy="19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/>
                  </a:solidFill>
                </a:rPr>
                <a:t>FLET</a:t>
              </a:r>
              <a:endParaRPr lang="en-US" sz="5400" b="1" dirty="0">
                <a:solidFill>
                  <a:schemeClr val="accent6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9775089" flipH="1">
              <a:off x="3703402" y="3482165"/>
              <a:ext cx="332585" cy="652925"/>
            </a:xfrm>
            <a:custGeom>
              <a:avLst/>
              <a:gdLst>
                <a:gd name="connsiteX0" fmla="*/ 0 w 457200"/>
                <a:gd name="connsiteY0" fmla="*/ 632460 h 632460"/>
                <a:gd name="connsiteX1" fmla="*/ 457200 w 457200"/>
                <a:gd name="connsiteY1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632460">
                  <a:moveTo>
                    <a:pt x="0" y="632460"/>
                  </a:moveTo>
                  <a:cubicBezTo>
                    <a:pt x="111125" y="375285"/>
                    <a:pt x="222250" y="118110"/>
                    <a:pt x="457200" y="0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rot="19324213">
              <a:off x="3515033" y="3090021"/>
              <a:ext cx="582486" cy="195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/>
                  </a:solidFill>
                </a:rPr>
                <a:t>CFET</a:t>
              </a:r>
              <a:endParaRPr lang="en-US" sz="5400" b="1" dirty="0">
                <a:solidFill>
                  <a:schemeClr val="accent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82056" y="2589887"/>
              <a:ext cx="899203" cy="195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/>
                  </a:solidFill>
                </a:rPr>
                <a:t>C</a:t>
              </a:r>
              <a:r>
                <a:rPr lang="en-US" sz="5400" dirty="0" smtClean="0"/>
                <a:t>rack </a:t>
              </a:r>
              <a:r>
                <a:rPr lang="en-US" sz="5400" b="1" dirty="0" smtClean="0">
                  <a:solidFill>
                    <a:schemeClr val="accent6"/>
                  </a:solidFill>
                </a:rPr>
                <a:t>F</a:t>
              </a:r>
              <a:r>
                <a:rPr lang="en-US" sz="5400" dirty="0" smtClean="0"/>
                <a:t>illing </a:t>
              </a:r>
              <a:r>
                <a:rPr lang="en-US" sz="5400" b="1" dirty="0" smtClean="0"/>
                <a:t>→</a:t>
              </a:r>
              <a:endParaRPr lang="en-US" sz="54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58777" y="3614346"/>
              <a:ext cx="763086" cy="195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/>
                  </a:solidFill>
                </a:rPr>
                <a:t>F</a:t>
              </a:r>
              <a:r>
                <a:rPr lang="en-US" sz="5400" dirty="0" smtClean="0"/>
                <a:t>low </a:t>
              </a:r>
              <a:r>
                <a:rPr lang="en-US" sz="5400" b="1" dirty="0" smtClean="0">
                  <a:solidFill>
                    <a:schemeClr val="accent6"/>
                  </a:solidFill>
                </a:rPr>
                <a:t>L</a:t>
              </a:r>
              <a:r>
                <a:rPr lang="en-US" sz="5400" dirty="0" smtClean="0"/>
                <a:t>imiting</a:t>
              </a:r>
              <a:endParaRPr lang="en-US" sz="5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54000" y="4019936"/>
              <a:ext cx="1534885" cy="18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/>
                <a:t>Allows for two</a:t>
              </a:r>
              <a:r>
                <a:rPr lang="pt-PT" sz="5000" dirty="0" smtClean="0"/>
                <a:t> </a:t>
              </a:r>
              <a:r>
                <a:rPr lang="pt-PT" sz="5000" b="1" dirty="0" smtClean="0">
                  <a:solidFill>
                    <a:schemeClr val="accent6"/>
                  </a:solidFill>
                </a:rPr>
                <a:t>E</a:t>
              </a:r>
              <a:r>
                <a:rPr lang="pt-PT" sz="5000" dirty="0" smtClean="0"/>
                <a:t>rosion </a:t>
              </a:r>
              <a:r>
                <a:rPr lang="pt-PT" sz="5000" b="1" dirty="0" smtClean="0">
                  <a:solidFill>
                    <a:schemeClr val="accent6"/>
                  </a:solidFill>
                </a:rPr>
                <a:t>T</a:t>
              </a:r>
              <a:r>
                <a:rPr lang="pt-PT" sz="5000" dirty="0" smtClean="0"/>
                <a:t>ests</a:t>
              </a:r>
              <a:endParaRPr lang="en-US" sz="5000" dirty="0"/>
            </a:p>
          </p:txBody>
        </p:sp>
        <p:pic>
          <p:nvPicPr>
            <p:cNvPr id="47" name="Picture 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670" y="2792835"/>
              <a:ext cx="1260000" cy="790585"/>
            </a:xfrm>
            <a:prstGeom prst="rect">
              <a:avLst/>
            </a:prstGeom>
            <a:ln w="508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8" name="Freeform 47"/>
            <p:cNvSpPr/>
            <p:nvPr/>
          </p:nvSpPr>
          <p:spPr>
            <a:xfrm>
              <a:off x="3614844" y="3117494"/>
              <a:ext cx="469800" cy="427921"/>
            </a:xfrm>
            <a:custGeom>
              <a:avLst/>
              <a:gdLst>
                <a:gd name="connsiteX0" fmla="*/ 0 w 457200"/>
                <a:gd name="connsiteY0" fmla="*/ 632460 h 632460"/>
                <a:gd name="connsiteX1" fmla="*/ 457200 w 457200"/>
                <a:gd name="connsiteY1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632460">
                  <a:moveTo>
                    <a:pt x="0" y="632460"/>
                  </a:moveTo>
                  <a:cubicBezTo>
                    <a:pt x="111125" y="375285"/>
                    <a:pt x="222250" y="118110"/>
                    <a:pt x="457200" y="0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pic>
          <p:nvPicPr>
            <p:cNvPr id="34" name="Picture 42" descr="Fig 3 FLET Test device ready for tes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5"/>
            <a:stretch/>
          </p:blipFill>
          <p:spPr bwMode="auto">
            <a:xfrm flipH="1">
              <a:off x="2230441" y="3066966"/>
              <a:ext cx="1431998" cy="938098"/>
            </a:xfrm>
            <a:prstGeom prst="round2DiagRect">
              <a:avLst>
                <a:gd name="adj1" fmla="val 7355"/>
                <a:gd name="adj2" fmla="val 0"/>
              </a:avLst>
            </a:prstGeom>
            <a:ln w="508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16274031" y="9865395"/>
            <a:ext cx="15514956" cy="21269096"/>
            <a:chOff x="23253902" y="14464250"/>
            <a:chExt cx="3617201" cy="4581845"/>
          </a:xfrm>
        </p:grpSpPr>
        <p:sp>
          <p:nvSpPr>
            <p:cNvPr id="54" name="TextBox 53"/>
            <p:cNvSpPr txBox="1"/>
            <p:nvPr/>
          </p:nvSpPr>
          <p:spPr>
            <a:xfrm>
              <a:off x="23253902" y="14464250"/>
              <a:ext cx="3615376" cy="25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 smtClean="0">
                  <a:solidFill>
                    <a:srgbClr val="0070C0"/>
                  </a:solidFill>
                </a:rPr>
                <a:t>Testing methodology</a:t>
              </a:r>
            </a:p>
          </p:txBody>
        </p:sp>
        <p:sp>
          <p:nvSpPr>
            <p:cNvPr id="56" name="Left Bracket 55"/>
            <p:cNvSpPr/>
            <p:nvPr/>
          </p:nvSpPr>
          <p:spPr>
            <a:xfrm>
              <a:off x="23270703" y="14620511"/>
              <a:ext cx="789031" cy="4425584"/>
            </a:xfrm>
            <a:prstGeom prst="leftBracket">
              <a:avLst>
                <a:gd name="adj" fmla="val 0"/>
              </a:avLst>
            </a:prstGeom>
            <a:ln w="508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Dodecagon 57"/>
            <p:cNvSpPr/>
            <p:nvPr/>
          </p:nvSpPr>
          <p:spPr>
            <a:xfrm>
              <a:off x="23334496" y="14889573"/>
              <a:ext cx="355527" cy="340893"/>
            </a:xfrm>
            <a:prstGeom prst="dodec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/>
                <a:t>3</a:t>
              </a:r>
              <a:endParaRPr lang="en-US" b="1" dirty="0"/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-3561" r="7563" b="535"/>
            <a:stretch/>
          </p:blipFill>
          <p:spPr bwMode="auto">
            <a:xfrm>
              <a:off x="23290839" y="14743469"/>
              <a:ext cx="3543751" cy="2939370"/>
            </a:xfrm>
            <a:prstGeom prst="rect">
              <a:avLst/>
            </a:prstGeom>
            <a:ln w="508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3289369" y="16310197"/>
              <a:ext cx="5689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271583" y="14805518"/>
              <a:ext cx="568907" cy="1989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</a:rPr>
                <a:t>.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pic>
          <p:nvPicPr>
            <p:cNvPr id="55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t="33882" r="1041" b="30587"/>
            <a:stretch/>
          </p:blipFill>
          <p:spPr bwMode="auto">
            <a:xfrm>
              <a:off x="23288590" y="18140631"/>
              <a:ext cx="3546000" cy="734727"/>
            </a:xfrm>
            <a:prstGeom prst="rect">
              <a:avLst/>
            </a:prstGeom>
            <a:ln w="508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eft Bracket 56"/>
            <p:cNvSpPr/>
            <p:nvPr/>
          </p:nvSpPr>
          <p:spPr>
            <a:xfrm rot="10800000">
              <a:off x="26058952" y="14639137"/>
              <a:ext cx="812151" cy="4406958"/>
            </a:xfrm>
            <a:prstGeom prst="leftBracket">
              <a:avLst>
                <a:gd name="adj" fmla="val 0"/>
              </a:avLst>
            </a:prstGeom>
            <a:ln w="508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291206" y="15289264"/>
              <a:ext cx="491902" cy="73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0070C0"/>
                  </a:solidFill>
                </a:rPr>
                <a:t>C</a:t>
              </a:r>
              <a:r>
                <a:rPr lang="en-US" sz="5400" dirty="0" smtClean="0">
                  <a:solidFill>
                    <a:srgbClr val="0070C0"/>
                  </a:solidFill>
                </a:rPr>
                <a:t>rack</a:t>
              </a:r>
            </a:p>
            <a:p>
              <a:r>
                <a:rPr lang="en-US" sz="5400" b="1" dirty="0" smtClean="0">
                  <a:solidFill>
                    <a:srgbClr val="0070C0"/>
                  </a:solidFill>
                </a:rPr>
                <a:t>F</a:t>
              </a:r>
              <a:r>
                <a:rPr lang="en-US" sz="5400" dirty="0" smtClean="0">
                  <a:solidFill>
                    <a:srgbClr val="0070C0"/>
                  </a:solidFill>
                </a:rPr>
                <a:t>illing</a:t>
              </a:r>
            </a:p>
            <a:p>
              <a:r>
                <a:rPr lang="en-US" sz="5400" b="1" dirty="0" smtClean="0">
                  <a:solidFill>
                    <a:srgbClr val="0070C0"/>
                  </a:solidFill>
                </a:rPr>
                <a:t>E</a:t>
              </a:r>
              <a:r>
                <a:rPr lang="en-US" sz="5400" dirty="0" smtClean="0">
                  <a:solidFill>
                    <a:srgbClr val="0070C0"/>
                  </a:solidFill>
                </a:rPr>
                <a:t>rosion</a:t>
              </a:r>
            </a:p>
            <a:p>
              <a:r>
                <a:rPr lang="en-US" sz="5400" b="1" dirty="0" smtClean="0">
                  <a:solidFill>
                    <a:srgbClr val="0070C0"/>
                  </a:solidFill>
                </a:rPr>
                <a:t>T</a:t>
              </a:r>
              <a:r>
                <a:rPr lang="en-US" sz="5400" dirty="0" smtClean="0">
                  <a:solidFill>
                    <a:srgbClr val="0070C0"/>
                  </a:solidFill>
                </a:rPr>
                <a:t>est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275033" y="17613217"/>
              <a:ext cx="1380046" cy="1989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Upstream material</a:t>
              </a:r>
              <a:endParaRPr lang="en-US" sz="5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652507" y="17628730"/>
              <a:ext cx="1418396" cy="1889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sz="5400" dirty="0" smtClean="0"/>
                <a:t>Downstream filter</a:t>
              </a:r>
              <a:endParaRPr lang="en-US" sz="54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4386318" y="17365023"/>
              <a:ext cx="82890" cy="301668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25250414" y="17225414"/>
              <a:ext cx="102310" cy="432048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3318129" y="16062002"/>
              <a:ext cx="410429" cy="198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/>
                <a:t>Setup</a:t>
              </a:r>
              <a:endParaRPr lang="en-US" sz="5400" b="1" dirty="0"/>
            </a:p>
          </p:txBody>
        </p:sp>
      </p:grp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81042" y="38524580"/>
            <a:ext cx="5448906" cy="3632603"/>
          </a:xfrm>
          <a:prstGeom prst="rect">
            <a:avLst/>
          </a:prstGeom>
          <a:noFill/>
          <a:ln w="158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7" name="Picture 3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3282" b="9958"/>
          <a:stretch/>
        </p:blipFill>
        <p:spPr bwMode="auto">
          <a:xfrm>
            <a:off x="936329" y="33970091"/>
            <a:ext cx="14679897" cy="82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Left Bracket 67"/>
          <p:cNvSpPr/>
          <p:nvPr/>
        </p:nvSpPr>
        <p:spPr>
          <a:xfrm>
            <a:off x="500324" y="32403900"/>
            <a:ext cx="11093188" cy="10297144"/>
          </a:xfrm>
          <a:prstGeom prst="leftBracket">
            <a:avLst>
              <a:gd name="adj" fmla="val 0"/>
            </a:avLst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Left Bracket 68"/>
          <p:cNvSpPr/>
          <p:nvPr/>
        </p:nvSpPr>
        <p:spPr>
          <a:xfrm rot="10800000">
            <a:off x="20234471" y="32403900"/>
            <a:ext cx="11515553" cy="10297134"/>
          </a:xfrm>
          <a:prstGeom prst="leftBracket">
            <a:avLst>
              <a:gd name="adj" fmla="val 0"/>
            </a:avLst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2" descr="C:\Users\Ricar\Downloads\25 t=10m.bmp"/>
          <p:cNvPicPr>
            <a:picLocks noChangeAspect="1" noChangeArrowheads="1"/>
          </p:cNvPicPr>
          <p:nvPr/>
        </p:nvPicPr>
        <p:blipFill rotWithShape="1">
          <a:blip r:embed="rId10" cstate="print"/>
          <a:srcRect l="16964" r="16964"/>
          <a:stretch/>
        </p:blipFill>
        <p:spPr bwMode="auto">
          <a:xfrm>
            <a:off x="26988878" y="33314261"/>
            <a:ext cx="4257094" cy="385660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</p:pic>
      <p:pic>
        <p:nvPicPr>
          <p:cNvPr id="72" name="Picture 3" descr="C:\Users\Ricar\Downloads\01 t=0s.bmp"/>
          <p:cNvPicPr>
            <a:picLocks noChangeAspect="1" noChangeArrowheads="1"/>
          </p:cNvPicPr>
          <p:nvPr/>
        </p:nvPicPr>
        <p:blipFill>
          <a:blip r:embed="rId11" cstate="print"/>
          <a:srcRect l="17552" r="15748"/>
          <a:stretch>
            <a:fillRect/>
          </a:stretch>
        </p:blipFill>
        <p:spPr bwMode="auto">
          <a:xfrm>
            <a:off x="17161133" y="33314261"/>
            <a:ext cx="4297476" cy="385660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</p:pic>
      <p:pic>
        <p:nvPicPr>
          <p:cNvPr id="73" name="Picture 4" descr="C:\Users\Ricar\Downloads\23 t=5m.bmp"/>
          <p:cNvPicPr>
            <a:picLocks noChangeAspect="1" noChangeArrowheads="1"/>
          </p:cNvPicPr>
          <p:nvPr/>
        </p:nvPicPr>
        <p:blipFill>
          <a:blip r:embed="rId12" cstate="print"/>
          <a:srcRect l="16420" r="14253"/>
          <a:stretch>
            <a:fillRect/>
          </a:stretch>
        </p:blipFill>
        <p:spPr bwMode="auto">
          <a:xfrm>
            <a:off x="21882630" y="33314261"/>
            <a:ext cx="4466798" cy="385660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23049718" y="37107067"/>
            <a:ext cx="185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+ 5 min</a:t>
            </a:r>
            <a:endParaRPr lang="pt-PT" sz="4800" dirty="0"/>
          </a:p>
        </p:txBody>
      </p:sp>
      <p:sp>
        <p:nvSpPr>
          <p:cNvPr id="75" name="TextBox 74"/>
          <p:cNvSpPr txBox="1"/>
          <p:nvPr/>
        </p:nvSpPr>
        <p:spPr>
          <a:xfrm>
            <a:off x="28030331" y="37117519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+ 45 min</a:t>
            </a:r>
            <a:endParaRPr lang="pt-PT" sz="4800" dirty="0"/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 rotWithShape="1">
          <a:blip r:embed="rId13" cstate="print"/>
          <a:srcRect t="11263" b="23085"/>
          <a:stretch/>
        </p:blipFill>
        <p:spPr bwMode="auto">
          <a:xfrm>
            <a:off x="17161133" y="38524580"/>
            <a:ext cx="8190197" cy="3584695"/>
          </a:xfrm>
          <a:prstGeom prst="rect">
            <a:avLst/>
          </a:prstGeom>
          <a:noFill/>
          <a:ln w="158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18899460" y="37117519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err="1" smtClean="0"/>
              <a:t>start</a:t>
            </a:r>
            <a:endParaRPr lang="pt-PT" sz="4800" dirty="0"/>
          </a:p>
        </p:txBody>
      </p:sp>
      <p:sp>
        <p:nvSpPr>
          <p:cNvPr id="78" name="Freeform 77"/>
          <p:cNvSpPr/>
          <p:nvPr/>
        </p:nvSpPr>
        <p:spPr>
          <a:xfrm>
            <a:off x="12097569" y="33512456"/>
            <a:ext cx="4740698" cy="1051684"/>
          </a:xfrm>
          <a:custGeom>
            <a:avLst/>
            <a:gdLst>
              <a:gd name="connsiteX0" fmla="*/ 0 w 520700"/>
              <a:gd name="connsiteY0" fmla="*/ 234950 h 234950"/>
              <a:gd name="connsiteX1" fmla="*/ 146050 w 520700"/>
              <a:gd name="connsiteY1" fmla="*/ 69850 h 234950"/>
              <a:gd name="connsiteX2" fmla="*/ 520700 w 520700"/>
              <a:gd name="connsiteY2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700" h="234950">
                <a:moveTo>
                  <a:pt x="0" y="234950"/>
                </a:moveTo>
                <a:cubicBezTo>
                  <a:pt x="29633" y="171979"/>
                  <a:pt x="59267" y="109008"/>
                  <a:pt x="146050" y="69850"/>
                </a:cubicBezTo>
                <a:cubicBezTo>
                  <a:pt x="232833" y="30692"/>
                  <a:pt x="452967" y="12700"/>
                  <a:pt x="520700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3249698" y="41189114"/>
            <a:ext cx="3803966" cy="431810"/>
          </a:xfrm>
          <a:custGeom>
            <a:avLst/>
            <a:gdLst>
              <a:gd name="connsiteX0" fmla="*/ 0 w 577850"/>
              <a:gd name="connsiteY0" fmla="*/ 12700 h 127056"/>
              <a:gd name="connsiteX1" fmla="*/ 165100 w 577850"/>
              <a:gd name="connsiteY1" fmla="*/ 127000 h 127056"/>
              <a:gd name="connsiteX2" fmla="*/ 577850 w 577850"/>
              <a:gd name="connsiteY2" fmla="*/ 0 h 12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850" h="127056">
                <a:moveTo>
                  <a:pt x="0" y="12700"/>
                </a:moveTo>
                <a:cubicBezTo>
                  <a:pt x="34396" y="70908"/>
                  <a:pt x="68792" y="129117"/>
                  <a:pt x="165100" y="127000"/>
                </a:cubicBezTo>
                <a:cubicBezTo>
                  <a:pt x="261408" y="124883"/>
                  <a:pt x="506942" y="22225"/>
                  <a:pt x="577850" y="0"/>
                </a:cubicBezTo>
              </a:path>
            </a:pathLst>
          </a:custGeom>
          <a:noFill/>
          <a:ln w="63500">
            <a:solidFill>
              <a:srgbClr val="127C1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716045" y="33095511"/>
            <a:ext cx="8671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Typical </a:t>
            </a:r>
            <a:r>
              <a:rPr lang="en-US" sz="5000" b="1" dirty="0" smtClean="0"/>
              <a:t>results (CFET)</a:t>
            </a:r>
            <a:endParaRPr lang="en-US" sz="5000" b="1" dirty="0" smtClean="0"/>
          </a:p>
        </p:txBody>
      </p:sp>
      <p:sp>
        <p:nvSpPr>
          <p:cNvPr id="82" name="TextBox 81"/>
          <p:cNvSpPr txBox="1"/>
          <p:nvPr/>
        </p:nvSpPr>
        <p:spPr>
          <a:xfrm>
            <a:off x="8713193" y="31805477"/>
            <a:ext cx="143707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>
                <a:solidFill>
                  <a:srgbClr val="0070C0"/>
                </a:solidFill>
              </a:rPr>
              <a:t>Results </a:t>
            </a:r>
            <a:r>
              <a:rPr lang="en-US" sz="7500" b="1" dirty="0" smtClean="0">
                <a:solidFill>
                  <a:srgbClr val="0070C0"/>
                </a:solidFill>
              </a:rPr>
              <a:t>/ Conclusion</a:t>
            </a:r>
            <a:endParaRPr lang="en-US" sz="7500" b="1" dirty="0" smtClean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514681" y="25981656"/>
            <a:ext cx="8671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Specimen compaction</a:t>
            </a:r>
            <a:endParaRPr lang="en-US" sz="5000" b="1" dirty="0" smtClean="0"/>
          </a:p>
        </p:txBody>
      </p:sp>
      <p:sp>
        <p:nvSpPr>
          <p:cNvPr id="86" name="Rectangle 85"/>
          <p:cNvSpPr/>
          <p:nvPr/>
        </p:nvSpPr>
        <p:spPr>
          <a:xfrm>
            <a:off x="13622550" y="3500816"/>
            <a:ext cx="52437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Example</a:t>
            </a:r>
            <a:endParaRPr lang="en-US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dw2015">
      <a:dk1>
        <a:sysClr val="windowText" lastClr="000000"/>
      </a:dk1>
      <a:lt1>
        <a:sysClr val="window" lastClr="FFFFFF"/>
      </a:lt1>
      <a:dk2>
        <a:srgbClr val="76AC1C"/>
      </a:dk2>
      <a:lt2>
        <a:srgbClr val="2699D1"/>
      </a:lt2>
      <a:accent1>
        <a:srgbClr val="76AC1C"/>
      </a:accent1>
      <a:accent2>
        <a:srgbClr val="2699D1"/>
      </a:accent2>
      <a:accent3>
        <a:srgbClr val="FFCE00"/>
      </a:accent3>
      <a:accent4>
        <a:srgbClr val="FF0000"/>
      </a:accent4>
      <a:accent5>
        <a:srgbClr val="00B050"/>
      </a:accent5>
      <a:accent6>
        <a:srgbClr val="0070C0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90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Limitation of the progression of internal erosion in zoned dams: experimental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dw2015</dc:title>
  <dc:creator>DSRHL/DIDCT</dc:creator>
  <cp:lastModifiedBy>Ricardo Neves Correia dos Santos</cp:lastModifiedBy>
  <cp:revision>112</cp:revision>
  <cp:lastPrinted>2015-02-05T11:41:06Z</cp:lastPrinted>
  <dcterms:created xsi:type="dcterms:W3CDTF">2014-11-14T18:06:25Z</dcterms:created>
  <dcterms:modified xsi:type="dcterms:W3CDTF">2015-02-05T11:45:10Z</dcterms:modified>
</cp:coreProperties>
</file>